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10972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 Analytics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Data to Build a Better Startup Faster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31520" y="274320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Alistair Croll  ·  Benjamin Yoskovitz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731520" y="3383280"/>
            <a:ext cx="548640" cy="36576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7" name="Shape 5"/>
          <p:cNvSpPr/>
          <p:nvPr/>
        </p:nvSpPr>
        <p:spPr>
          <a:xfrm>
            <a:off x="1417320" y="3383280"/>
            <a:ext cx="274320" cy="36576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3657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Messages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0916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 Analytics  ·  Croll &amp; Yoskovitz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7772400" y="4709160"/>
            <a:ext cx="914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Core Premise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48640" y="1188720"/>
            <a:ext cx="8046720" cy="1463040"/>
          </a:xfrm>
          <a:prstGeom prst="rect">
            <a:avLst/>
          </a:prstGeom>
          <a:solidFill>
            <a:srgbClr val="F2F5FA"/>
          </a:solidFill>
          <a:ln/>
        </p:spPr>
      </p:sp>
      <p:sp>
        <p:nvSpPr>
          <p:cNvPr id="7" name="Shape 5"/>
          <p:cNvSpPr/>
          <p:nvPr/>
        </p:nvSpPr>
        <p:spPr>
          <a:xfrm>
            <a:off x="548640" y="1188720"/>
            <a:ext cx="64008" cy="146304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8" name="Text 6"/>
          <p:cNvSpPr/>
          <p:nvPr/>
        </p:nvSpPr>
        <p:spPr>
          <a:xfrm>
            <a:off x="914400" y="1280160"/>
            <a:ext cx="7406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"You're delusional. We're all delusional — but entrepreneurs</a:t>
            </a:r>
            <a:endParaRPr lang="en-US" sz="1500" dirty="0"/>
          </a:p>
          <a:p>
            <a:pPr indent="0" marL="0">
              <a:buNone/>
            </a:pPr>
            <a:r>
              <a:rPr lang="en-US" sz="1500" i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 the most delusional of all. Analytics is the necessary</a:t>
            </a:r>
            <a:endParaRPr lang="en-US" sz="1500" dirty="0"/>
          </a:p>
          <a:p>
            <a:pPr indent="0" marL="0">
              <a:buNone/>
            </a:pPr>
            <a:r>
              <a:rPr lang="en-US" sz="1500" i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counterweight to lying."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548640" y="29260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this matters: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48640" y="329184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Instincts are experiments — data is proof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Don't sell what you can make; make what you can sell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reality distortion field needs a counterweight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0916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 Analytics  ·  Croll &amp; Yoskovitz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7772400" y="4709160"/>
            <a:ext cx="914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→ Measure → Learn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engine that drives every lean startup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48640" y="1645920"/>
            <a:ext cx="2377440" cy="1645920"/>
          </a:xfrm>
          <a:prstGeom prst="rect">
            <a:avLst/>
          </a:prstGeom>
          <a:solidFill>
            <a:srgbClr val="1E2761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777240" y="182880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77240" y="2286000"/>
            <a:ext cx="1920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Minimum viable product.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Ship the smallest thing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lets you learn.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291840" y="1645920"/>
            <a:ext cx="2377440" cy="1645920"/>
          </a:xfrm>
          <a:prstGeom prst="rect">
            <a:avLst/>
          </a:prstGeom>
          <a:solidFill>
            <a:srgbClr val="028090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3520440" y="182880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3520440" y="2286000"/>
            <a:ext cx="1920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 data. What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happened? This is where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 Analytics lives.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035040" y="1645920"/>
            <a:ext cx="2377440" cy="1645920"/>
          </a:xfrm>
          <a:prstGeom prst="rect">
            <a:avLst/>
          </a:prstGeom>
          <a:solidFill>
            <a:srgbClr val="016270"/>
          </a:solidFill>
          <a:ln/>
          <a:effectLst>
            <a:outerShdw sx="100000" sy="100000" kx="0" ky="0" algn="bl" rotWithShape="0" blurRad="101600" dist="38100" dir="8100000">
              <a:srgbClr val="000000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6263640" y="182880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263640" y="2286000"/>
            <a:ext cx="1920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 the data.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Decide: persevere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pivot?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2926080" y="2103120"/>
            <a:ext cx="3657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5669280" y="2103120"/>
            <a:ext cx="3657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548640" y="356616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↻  iterate faster to reach product/market fit sooner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solidFill>
            <a:srgbClr val="F2F5FA"/>
          </a:solidFill>
          <a:ln/>
        </p:spPr>
      </p:sp>
      <p:sp>
        <p:nvSpPr>
          <p:cNvPr id="20" name="Shape 18"/>
          <p:cNvSpPr/>
          <p:nvPr/>
        </p:nvSpPr>
        <p:spPr>
          <a:xfrm>
            <a:off x="548640" y="4114800"/>
            <a:ext cx="64008" cy="457200"/>
          </a:xfrm>
          <a:prstGeom prst="rect">
            <a:avLst/>
          </a:prstGeom>
          <a:solidFill>
            <a:srgbClr val="F9E795"/>
          </a:solidFill>
          <a:ln/>
        </p:spPr>
      </p:sp>
      <p:sp>
        <p:nvSpPr>
          <p:cNvPr id="21" name="Text 19"/>
          <p:cNvSpPr/>
          <p:nvPr/>
        </p:nvSpPr>
        <p:spPr>
          <a:xfrm>
            <a:off x="868680" y="4142232"/>
            <a:ext cx="7498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 Analytics focuses on the "Measure" stage — the faster and better you measure, the faster you learn.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0916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 Analytics  ·  Croll &amp; Yoskovitz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7772400" y="4709160"/>
            <a:ext cx="914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32004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One Metric That Matters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48640" y="1051560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OMTM — focus on the single metric that matters most for where you are right now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48640" y="1463040"/>
            <a:ext cx="16459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600" dirty="0"/>
          </a:p>
        </p:txBody>
      </p:sp>
      <p:sp>
        <p:nvSpPr>
          <p:cNvPr id="8" name="Text 6"/>
          <p:cNvSpPr/>
          <p:nvPr/>
        </p:nvSpPr>
        <p:spPr>
          <a:xfrm>
            <a:off x="2011680" y="164592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Metric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2011680" y="21031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a Time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548640" y="3063240"/>
            <a:ext cx="54864" cy="41148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1" name="Text 9"/>
          <p:cNvSpPr/>
          <p:nvPr/>
        </p:nvSpPr>
        <p:spPr>
          <a:xfrm>
            <a:off x="777240" y="30632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one metric?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77240" y="3264408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 prevents distraction. When everyone rallies around a single number, alignment happens naturally.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548640" y="3657600"/>
            <a:ext cx="54864" cy="41148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4" name="Text 12"/>
          <p:cNvSpPr/>
          <p:nvPr/>
        </p:nvSpPr>
        <p:spPr>
          <a:xfrm>
            <a:off x="777240" y="36576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changes over time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777240" y="3858768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you move through stages — empathy, stickiness, virality, revenue, scale — your OMTM shifts.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548640" y="4251960"/>
            <a:ext cx="54864" cy="41148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7" name="Text 15"/>
          <p:cNvSpPr/>
          <p:nvPr/>
        </p:nvSpPr>
        <p:spPr>
          <a:xfrm>
            <a:off x="777240" y="425196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 a line in the sand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77240" y="4453128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success before you start. Know the number that means you should double down vs. pivot.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6035040" y="1463040"/>
            <a:ext cx="457200" cy="45720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20" name="Text 18"/>
          <p:cNvSpPr/>
          <p:nvPr/>
        </p:nvSpPr>
        <p:spPr>
          <a:xfrm>
            <a:off x="6035040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897880" y="196596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Empathy</a:t>
            </a:r>
            <a:endParaRPr lang="en-US" sz="700" dirty="0"/>
          </a:p>
        </p:txBody>
      </p:sp>
      <p:sp>
        <p:nvSpPr>
          <p:cNvPr id="22" name="Shape 20"/>
          <p:cNvSpPr/>
          <p:nvPr/>
        </p:nvSpPr>
        <p:spPr>
          <a:xfrm>
            <a:off x="6629400" y="1463040"/>
            <a:ext cx="457200" cy="457200"/>
          </a:xfrm>
          <a:prstGeom prst="ellipse">
            <a:avLst/>
          </a:prstGeom>
          <a:solidFill>
            <a:srgbClr val="E2E8F0"/>
          </a:solidFill>
          <a:ln/>
        </p:spPr>
      </p:sp>
      <p:sp>
        <p:nvSpPr>
          <p:cNvPr id="23" name="Text 21"/>
          <p:cNvSpPr/>
          <p:nvPr/>
        </p:nvSpPr>
        <p:spPr>
          <a:xfrm>
            <a:off x="6629400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6492240" y="196596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Stickiness</a:t>
            </a:r>
            <a:endParaRPr lang="en-US" sz="700" dirty="0"/>
          </a:p>
        </p:txBody>
      </p:sp>
      <p:sp>
        <p:nvSpPr>
          <p:cNvPr id="25" name="Shape 23"/>
          <p:cNvSpPr/>
          <p:nvPr/>
        </p:nvSpPr>
        <p:spPr>
          <a:xfrm>
            <a:off x="7223760" y="1463040"/>
            <a:ext cx="457200" cy="457200"/>
          </a:xfrm>
          <a:prstGeom prst="ellipse">
            <a:avLst/>
          </a:prstGeom>
          <a:solidFill>
            <a:srgbClr val="E2E8F0"/>
          </a:solidFill>
          <a:ln/>
        </p:spPr>
      </p:sp>
      <p:sp>
        <p:nvSpPr>
          <p:cNvPr id="26" name="Text 24"/>
          <p:cNvSpPr/>
          <p:nvPr/>
        </p:nvSpPr>
        <p:spPr>
          <a:xfrm>
            <a:off x="7223760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086600" y="196596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Virality</a:t>
            </a:r>
            <a:endParaRPr lang="en-US" sz="700" dirty="0"/>
          </a:p>
        </p:txBody>
      </p:sp>
      <p:sp>
        <p:nvSpPr>
          <p:cNvPr id="28" name="Shape 26"/>
          <p:cNvSpPr/>
          <p:nvPr/>
        </p:nvSpPr>
        <p:spPr>
          <a:xfrm>
            <a:off x="7818120" y="1463040"/>
            <a:ext cx="457200" cy="457200"/>
          </a:xfrm>
          <a:prstGeom prst="ellipse">
            <a:avLst/>
          </a:prstGeom>
          <a:solidFill>
            <a:srgbClr val="E2E8F0"/>
          </a:solidFill>
          <a:ln/>
        </p:spPr>
      </p:sp>
      <p:sp>
        <p:nvSpPr>
          <p:cNvPr id="29" name="Text 27"/>
          <p:cNvSpPr/>
          <p:nvPr/>
        </p:nvSpPr>
        <p:spPr>
          <a:xfrm>
            <a:off x="7818120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7680960" y="196596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</a:t>
            </a:r>
            <a:endParaRPr lang="en-US" sz="700" dirty="0"/>
          </a:p>
        </p:txBody>
      </p:sp>
      <p:sp>
        <p:nvSpPr>
          <p:cNvPr id="31" name="Shape 29"/>
          <p:cNvSpPr/>
          <p:nvPr/>
        </p:nvSpPr>
        <p:spPr>
          <a:xfrm>
            <a:off x="8412480" y="1463040"/>
            <a:ext cx="457200" cy="457200"/>
          </a:xfrm>
          <a:prstGeom prst="ellipse">
            <a:avLst/>
          </a:prstGeom>
          <a:solidFill>
            <a:srgbClr val="E2E8F0"/>
          </a:solidFill>
          <a:ln/>
        </p:spPr>
      </p:sp>
      <p:sp>
        <p:nvSpPr>
          <p:cNvPr id="32" name="Text 30"/>
          <p:cNvSpPr/>
          <p:nvPr/>
        </p:nvSpPr>
        <p:spPr>
          <a:xfrm>
            <a:off x="8412480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8275320" y="196596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</a:t>
            </a:r>
            <a:endParaRPr lang="en-US" sz="700" dirty="0"/>
          </a:p>
        </p:txBody>
      </p:sp>
      <p:sp>
        <p:nvSpPr>
          <p:cNvPr id="34" name="Text 32"/>
          <p:cNvSpPr/>
          <p:nvPr/>
        </p:nvSpPr>
        <p:spPr>
          <a:xfrm>
            <a:off x="6035040" y="22402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OMTM changes with each stage  →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365760"/>
            <a:ext cx="7772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Five Stages of Growth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280160"/>
            <a:ext cx="1508760" cy="2926080"/>
          </a:xfrm>
          <a:prstGeom prst="rect">
            <a:avLst/>
          </a:prstGeom>
          <a:solidFill>
            <a:srgbClr val="151D45"/>
          </a:solidFill>
          <a:ln/>
        </p:spPr>
      </p:sp>
      <p:sp>
        <p:nvSpPr>
          <p:cNvPr id="5" name="Shape 3"/>
          <p:cNvSpPr/>
          <p:nvPr/>
        </p:nvSpPr>
        <p:spPr>
          <a:xfrm>
            <a:off x="640080" y="1280160"/>
            <a:ext cx="1508760" cy="4572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146304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1234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Empathy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77240" y="2286000"/>
            <a:ext cx="1234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a real, painful problem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someone will pay to solve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777240" y="3383280"/>
            <a:ext cx="1234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metric: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77240" y="36118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Qualitative feedback</a:t>
            </a:r>
            <a:endParaRPr lang="en-US" sz="800" dirty="0"/>
          </a:p>
          <a:p>
            <a:pPr indent="0" marL="0">
              <a:buNone/>
            </a:pPr>
            <a:r>
              <a:rPr lang="en-US" sz="800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 interviews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2331720" y="1280160"/>
            <a:ext cx="1508760" cy="2926080"/>
          </a:xfrm>
          <a:prstGeom prst="rect">
            <a:avLst/>
          </a:prstGeom>
          <a:solidFill>
            <a:srgbClr val="151D45"/>
          </a:solidFill>
          <a:ln/>
        </p:spPr>
      </p:sp>
      <p:sp>
        <p:nvSpPr>
          <p:cNvPr id="12" name="Shape 10"/>
          <p:cNvSpPr/>
          <p:nvPr/>
        </p:nvSpPr>
        <p:spPr>
          <a:xfrm>
            <a:off x="2331720" y="1280160"/>
            <a:ext cx="1508760" cy="45720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13" name="Text 11"/>
          <p:cNvSpPr/>
          <p:nvPr/>
        </p:nvSpPr>
        <p:spPr>
          <a:xfrm>
            <a:off x="2468880" y="146304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2468880" y="1874520"/>
            <a:ext cx="1234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Stickiness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2468880" y="2286000"/>
            <a:ext cx="1234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something users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coming back to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2468880" y="3383280"/>
            <a:ext cx="1234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metric: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2468880" y="36118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Retention / Churn</a:t>
            </a:r>
            <a:endParaRPr lang="en-US" sz="800" dirty="0"/>
          </a:p>
          <a:p>
            <a:pPr indent="0" marL="0">
              <a:buNone/>
            </a:pPr>
            <a:r>
              <a:rPr lang="en-US" sz="8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DAU / MAU ratio</a:t>
            </a:r>
            <a:endParaRPr lang="en-US" sz="800" dirty="0"/>
          </a:p>
        </p:txBody>
      </p:sp>
      <p:sp>
        <p:nvSpPr>
          <p:cNvPr id="18" name="Shape 16"/>
          <p:cNvSpPr/>
          <p:nvPr/>
        </p:nvSpPr>
        <p:spPr>
          <a:xfrm>
            <a:off x="4023360" y="1280160"/>
            <a:ext cx="1508760" cy="2926080"/>
          </a:xfrm>
          <a:prstGeom prst="rect">
            <a:avLst/>
          </a:prstGeom>
          <a:solidFill>
            <a:srgbClr val="151D45"/>
          </a:solidFill>
          <a:ln/>
        </p:spPr>
      </p:sp>
      <p:sp>
        <p:nvSpPr>
          <p:cNvPr id="19" name="Shape 17"/>
          <p:cNvSpPr/>
          <p:nvPr/>
        </p:nvSpPr>
        <p:spPr>
          <a:xfrm>
            <a:off x="4023360" y="1280160"/>
            <a:ext cx="1508760" cy="45720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20" name="Text 18"/>
          <p:cNvSpPr/>
          <p:nvPr/>
        </p:nvSpPr>
        <p:spPr>
          <a:xfrm>
            <a:off x="4160520" y="146304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2800" dirty="0"/>
          </a:p>
        </p:txBody>
      </p:sp>
      <p:sp>
        <p:nvSpPr>
          <p:cNvPr id="21" name="Text 19"/>
          <p:cNvSpPr/>
          <p:nvPr/>
        </p:nvSpPr>
        <p:spPr>
          <a:xfrm>
            <a:off x="4160520" y="1874520"/>
            <a:ext cx="1234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Virality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160520" y="2286000"/>
            <a:ext cx="1234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 through word-of-mouth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organic channels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4160520" y="3383280"/>
            <a:ext cx="1234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metric: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4160520" y="36118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Viral coefficient</a:t>
            </a:r>
            <a:endParaRPr lang="en-US" sz="800" dirty="0"/>
          </a:p>
          <a:p>
            <a:pPr indent="0" marL="0">
              <a:buNone/>
            </a:pPr>
            <a:r>
              <a:rPr lang="en-US" sz="8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Invite send rates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5715000" y="1280160"/>
            <a:ext cx="1508760" cy="2926080"/>
          </a:xfrm>
          <a:prstGeom prst="rect">
            <a:avLst/>
          </a:prstGeom>
          <a:solidFill>
            <a:srgbClr val="151D45"/>
          </a:solidFill>
          <a:ln/>
        </p:spPr>
      </p:sp>
      <p:sp>
        <p:nvSpPr>
          <p:cNvPr id="26" name="Shape 24"/>
          <p:cNvSpPr/>
          <p:nvPr/>
        </p:nvSpPr>
        <p:spPr>
          <a:xfrm>
            <a:off x="5715000" y="1280160"/>
            <a:ext cx="1508760" cy="45720"/>
          </a:xfrm>
          <a:prstGeom prst="rect">
            <a:avLst/>
          </a:prstGeom>
          <a:solidFill>
            <a:srgbClr val="01807A"/>
          </a:solidFill>
          <a:ln/>
        </p:spPr>
      </p:sp>
      <p:sp>
        <p:nvSpPr>
          <p:cNvPr id="27" name="Text 25"/>
          <p:cNvSpPr/>
          <p:nvPr/>
        </p:nvSpPr>
        <p:spPr>
          <a:xfrm>
            <a:off x="5852160" y="146304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18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2800" dirty="0"/>
          </a:p>
        </p:txBody>
      </p:sp>
      <p:sp>
        <p:nvSpPr>
          <p:cNvPr id="28" name="Text 26"/>
          <p:cNvSpPr/>
          <p:nvPr/>
        </p:nvSpPr>
        <p:spPr>
          <a:xfrm>
            <a:off x="5852160" y="1874520"/>
            <a:ext cx="1234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5852160" y="2286000"/>
            <a:ext cx="1234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 users into paying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customers profitably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5852160" y="3383280"/>
            <a:ext cx="1234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metric: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5852160" y="36118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018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ARPU / LTV</a:t>
            </a:r>
            <a:endParaRPr lang="en-US" sz="800" dirty="0"/>
          </a:p>
          <a:p>
            <a:pPr indent="0" marL="0">
              <a:buNone/>
            </a:pPr>
            <a:r>
              <a:rPr lang="en-US" sz="800" dirty="0">
                <a:solidFill>
                  <a:srgbClr val="0180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CAC payback period</a:t>
            </a:r>
            <a:endParaRPr lang="en-US" sz="800" dirty="0"/>
          </a:p>
        </p:txBody>
      </p:sp>
      <p:sp>
        <p:nvSpPr>
          <p:cNvPr id="32" name="Shape 30"/>
          <p:cNvSpPr/>
          <p:nvPr/>
        </p:nvSpPr>
        <p:spPr>
          <a:xfrm>
            <a:off x="7406640" y="1280160"/>
            <a:ext cx="1508760" cy="2926080"/>
          </a:xfrm>
          <a:prstGeom prst="rect">
            <a:avLst/>
          </a:prstGeom>
          <a:solidFill>
            <a:srgbClr val="151D45"/>
          </a:solidFill>
          <a:ln/>
        </p:spPr>
      </p:sp>
      <p:sp>
        <p:nvSpPr>
          <p:cNvPr id="33" name="Shape 31"/>
          <p:cNvSpPr/>
          <p:nvPr/>
        </p:nvSpPr>
        <p:spPr>
          <a:xfrm>
            <a:off x="7406640" y="1280160"/>
            <a:ext cx="1508760" cy="45720"/>
          </a:xfrm>
          <a:prstGeom prst="rect">
            <a:avLst/>
          </a:prstGeom>
          <a:solidFill>
            <a:srgbClr val="01656A"/>
          </a:solidFill>
          <a:ln/>
        </p:spPr>
      </p:sp>
      <p:sp>
        <p:nvSpPr>
          <p:cNvPr id="34" name="Text 32"/>
          <p:cNvSpPr/>
          <p:nvPr/>
        </p:nvSpPr>
        <p:spPr>
          <a:xfrm>
            <a:off x="7543800" y="146304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16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2800" dirty="0"/>
          </a:p>
        </p:txBody>
      </p:sp>
      <p:sp>
        <p:nvSpPr>
          <p:cNvPr id="35" name="Text 33"/>
          <p:cNvSpPr/>
          <p:nvPr/>
        </p:nvSpPr>
        <p:spPr>
          <a:xfrm>
            <a:off x="7543800" y="1874520"/>
            <a:ext cx="1234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7543800" y="2286000"/>
            <a:ext cx="1234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 the business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sustainably and defensibly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7543800" y="3383280"/>
            <a:ext cx="1234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metric: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7543800" y="36118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016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share</a:t>
            </a:r>
            <a:endParaRPr lang="en-US" sz="800" dirty="0"/>
          </a:p>
          <a:p>
            <a:pPr indent="0" marL="0">
              <a:buNone/>
            </a:pPr>
            <a:r>
              <a:rPr lang="en-US" sz="800" dirty="0">
                <a:solidFill>
                  <a:srgbClr val="0165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Ecosystem lock-in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0916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 Analytics  ·  Croll &amp; Yoskovitz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7772400" y="4709160"/>
            <a:ext cx="914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800" dirty="0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32004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Data-Informed, Not Data-Driven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Metrics guide you, but they don't replace vision. Know when to trust the gut and when to trust the data.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48640" y="1645920"/>
            <a:ext cx="3749040" cy="2560320"/>
          </a:xfrm>
          <a:prstGeom prst="rect">
            <a:avLst/>
          </a:prstGeom>
          <a:solidFill>
            <a:srgbClr val="F2F5FA"/>
          </a:solidFill>
          <a:ln/>
        </p:spPr>
      </p:sp>
      <p:sp>
        <p:nvSpPr>
          <p:cNvPr id="8" name="Shape 6"/>
          <p:cNvSpPr/>
          <p:nvPr/>
        </p:nvSpPr>
        <p:spPr>
          <a:xfrm>
            <a:off x="548640" y="1645920"/>
            <a:ext cx="3749040" cy="45720"/>
          </a:xfrm>
          <a:prstGeom prst="rect">
            <a:avLst/>
          </a:prstGeom>
          <a:solidFill>
            <a:srgbClr val="F96167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87452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 Data-Driven  (the trap)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22960" y="2286000"/>
            <a:ext cx="32004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decision must have a number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Chasing local maxima, missing leaps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Metrics become the product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Stifles creativity and vision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846320" y="1645920"/>
            <a:ext cx="3749040" cy="2560320"/>
          </a:xfrm>
          <a:prstGeom prst="rect">
            <a:avLst/>
          </a:prstGeom>
          <a:solidFill>
            <a:srgbClr val="F2F5FA"/>
          </a:solidFill>
          <a:ln/>
        </p:spPr>
      </p:sp>
      <p:sp>
        <p:nvSpPr>
          <p:cNvPr id="12" name="Shape 10"/>
          <p:cNvSpPr/>
          <p:nvPr/>
        </p:nvSpPr>
        <p:spPr>
          <a:xfrm>
            <a:off x="4846320" y="1645920"/>
            <a:ext cx="3749040" cy="4572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3" name="Text 11"/>
          <p:cNvSpPr/>
          <p:nvPr/>
        </p:nvSpPr>
        <p:spPr>
          <a:xfrm>
            <a:off x="5120640" y="187452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Data-Informed  (the goal)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120640" y="2286000"/>
            <a:ext cx="32004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narrows the field of options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Gut instinct picks the direction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Metrics validate — not dictate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Room for insight, leaps, and taste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0916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 Analytics  ·  Croll &amp; Yoskovitz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7772400" y="4709160"/>
            <a:ext cx="914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800" dirty="0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Vanity Metrics vs Actionable Metrics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548640" y="1280160"/>
            <a:ext cx="8046720" cy="41148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1280160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2377440" y="128016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Vanity Metrics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5760720" y="128016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Actionable Metrics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1691640"/>
            <a:ext cx="8046720" cy="777240"/>
          </a:xfrm>
          <a:prstGeom prst="rect">
            <a:avLst/>
          </a:prstGeom>
          <a:solidFill>
            <a:srgbClr val="F2F5FA"/>
          </a:solidFill>
          <a:ln/>
        </p:spPr>
      </p:sp>
      <p:sp>
        <p:nvSpPr>
          <p:cNvPr id="11" name="Text 9"/>
          <p:cNvSpPr/>
          <p:nvPr/>
        </p:nvSpPr>
        <p:spPr>
          <a:xfrm>
            <a:off x="548640" y="1737360"/>
            <a:ext cx="1463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2377440" y="1737360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you feel good but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don't help you decide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760720" y="1737360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 to a specific business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outcome you can act on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48640" y="2468880"/>
            <a:ext cx="8046720" cy="7772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548640" y="2514600"/>
            <a:ext cx="1463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2377440" y="2514600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registered users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 views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760720" y="2514600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Weekly active users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Churn rate by cohort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548640" y="3246120"/>
            <a:ext cx="8046720" cy="777240"/>
          </a:xfrm>
          <a:prstGeom prst="rect">
            <a:avLst/>
          </a:prstGeom>
          <a:solidFill>
            <a:srgbClr val="F2F5FA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291840"/>
            <a:ext cx="1463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2377440" y="3291840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"How many?"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760720" y="3291840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"What should I do next?"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548640" y="4023360"/>
            <a:ext cx="8046720" cy="7772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3" name="Text 21"/>
          <p:cNvSpPr/>
          <p:nvPr/>
        </p:nvSpPr>
        <p:spPr>
          <a:xfrm>
            <a:off x="548640" y="4069080"/>
            <a:ext cx="1463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2377440" y="4069080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Inaction &amp; false confidence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5760720" y="4069080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 decision: go or pivot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365760"/>
            <a:ext cx="7772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Startup as a Series of Experiments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188720"/>
            <a:ext cx="7863840" cy="1188720"/>
          </a:xfrm>
          <a:prstGeom prst="rect">
            <a:avLst/>
          </a:prstGeom>
          <a:solidFill>
            <a:srgbClr val="151D45"/>
          </a:solidFill>
          <a:ln/>
        </p:spPr>
      </p:sp>
      <p:sp>
        <p:nvSpPr>
          <p:cNvPr id="5" name="Shape 3"/>
          <p:cNvSpPr/>
          <p:nvPr/>
        </p:nvSpPr>
        <p:spPr>
          <a:xfrm>
            <a:off x="640080" y="1188720"/>
            <a:ext cx="64008" cy="1188720"/>
          </a:xfrm>
          <a:prstGeom prst="rect">
            <a:avLst/>
          </a:prstGeom>
          <a:solidFill>
            <a:srgbClr val="F9E795"/>
          </a:solidFill>
          <a:ln/>
        </p:spPr>
      </p:sp>
      <p:sp>
        <p:nvSpPr>
          <p:cNvPr id="6" name="Text 4"/>
          <p:cNvSpPr/>
          <p:nvPr/>
        </p:nvSpPr>
        <p:spPr>
          <a:xfrm>
            <a:off x="1005840" y="1280160"/>
            <a:ext cx="7132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"You don't build a product — you build a test</a:t>
            </a:r>
            <a:endParaRPr lang="en-US" sz="1800" dirty="0"/>
          </a:p>
          <a:p>
            <a:pPr indent="0" marL="0">
              <a:buNone/>
            </a:pPr>
            <a:r>
              <a:rPr lang="en-US" sz="18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see if your hypothesis about the</a:t>
            </a:r>
            <a:endParaRPr lang="en-US" sz="1800" dirty="0"/>
          </a:p>
          <a:p>
            <a:pPr indent="0" marL="0">
              <a:buNone/>
            </a:pPr>
            <a:r>
              <a:rPr lang="en-US" sz="18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is true."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640080" y="2834640"/>
            <a:ext cx="1645920" cy="137160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8" name="Text 6"/>
          <p:cNvSpPr/>
          <p:nvPr/>
        </p:nvSpPr>
        <p:spPr>
          <a:xfrm>
            <a:off x="777240" y="292608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Hypothesis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77240" y="333756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believe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the customer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2286000" y="3246120"/>
            <a:ext cx="320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2606040" y="2834640"/>
            <a:ext cx="1645920" cy="1371600"/>
          </a:xfrm>
          <a:prstGeom prst="rect">
            <a:avLst/>
          </a:prstGeom>
          <a:solidFill>
            <a:srgbClr val="016F7E"/>
          </a:solidFill>
          <a:ln/>
        </p:spPr>
      </p:sp>
      <p:sp>
        <p:nvSpPr>
          <p:cNvPr id="12" name="Text 10"/>
          <p:cNvSpPr/>
          <p:nvPr/>
        </p:nvSpPr>
        <p:spPr>
          <a:xfrm>
            <a:off x="2743200" y="292608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2743200" y="333756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Smallest test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validate it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251960" y="3246120"/>
            <a:ext cx="320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4572000" y="2834640"/>
            <a:ext cx="1645920" cy="1371600"/>
          </a:xfrm>
          <a:prstGeom prst="rect">
            <a:avLst/>
          </a:prstGeom>
          <a:solidFill>
            <a:srgbClr val="015E6C"/>
          </a:solidFill>
          <a:ln/>
        </p:spPr>
      </p:sp>
      <p:sp>
        <p:nvSpPr>
          <p:cNvPr id="16" name="Text 14"/>
          <p:cNvSpPr/>
          <p:nvPr/>
        </p:nvSpPr>
        <p:spPr>
          <a:xfrm>
            <a:off x="4709160" y="292608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709160" y="333756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actually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happened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217920" y="3246120"/>
            <a:ext cx="320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6537960" y="2834640"/>
            <a:ext cx="1645920" cy="1371600"/>
          </a:xfrm>
          <a:prstGeom prst="rect">
            <a:avLst/>
          </a:prstGeom>
          <a:solidFill>
            <a:srgbClr val="014D5A"/>
          </a:solidFill>
          <a:ln/>
        </p:spPr>
      </p:sp>
      <p:sp>
        <p:nvSpPr>
          <p:cNvPr id="20" name="Text 18"/>
          <p:cNvSpPr/>
          <p:nvPr/>
        </p:nvSpPr>
        <p:spPr>
          <a:xfrm>
            <a:off x="6675120" y="292608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675120" y="333756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Persevere,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pivot, or kill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0916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 Analytics  ·  Croll &amp; Yoskovitz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7772400" y="4709160"/>
            <a:ext cx="914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800" dirty="0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32004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Business Models, 6 Scorecards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548640" y="1051560"/>
            <a:ext cx="7772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Different models need different metrics. Know which game you're playing.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48640" y="1554480"/>
            <a:ext cx="2514600" cy="1325880"/>
          </a:xfrm>
          <a:prstGeom prst="rect">
            <a:avLst/>
          </a:prstGeom>
          <a:solidFill>
            <a:srgbClr val="F2F5FA"/>
          </a:solidFill>
          <a:ln/>
        </p:spPr>
      </p:sp>
      <p:sp>
        <p:nvSpPr>
          <p:cNvPr id="8" name="Shape 6"/>
          <p:cNvSpPr/>
          <p:nvPr/>
        </p:nvSpPr>
        <p:spPr>
          <a:xfrm>
            <a:off x="548640" y="1554480"/>
            <a:ext cx="2514600" cy="4572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9" name="Text 7"/>
          <p:cNvSpPr/>
          <p:nvPr/>
        </p:nvSpPr>
        <p:spPr>
          <a:xfrm>
            <a:off x="731520" y="1664208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E-commerce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20" y="1965960"/>
            <a:ext cx="2148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Conversion rate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Avg. order value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Cart abandonment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3337560" y="1554480"/>
            <a:ext cx="2514600" cy="1325880"/>
          </a:xfrm>
          <a:prstGeom prst="rect">
            <a:avLst/>
          </a:prstGeom>
          <a:solidFill>
            <a:srgbClr val="F2F5FA"/>
          </a:solidFill>
          <a:ln/>
        </p:spPr>
      </p:sp>
      <p:sp>
        <p:nvSpPr>
          <p:cNvPr id="12" name="Shape 10"/>
          <p:cNvSpPr/>
          <p:nvPr/>
        </p:nvSpPr>
        <p:spPr>
          <a:xfrm>
            <a:off x="3337560" y="1554480"/>
            <a:ext cx="2514600" cy="45720"/>
          </a:xfrm>
          <a:prstGeom prst="rect">
            <a:avLst/>
          </a:prstGeom>
          <a:solidFill>
            <a:srgbClr val="283A7E"/>
          </a:solidFill>
          <a:ln/>
        </p:spPr>
      </p:sp>
      <p:sp>
        <p:nvSpPr>
          <p:cNvPr id="13" name="Text 11"/>
          <p:cNvSpPr/>
          <p:nvPr/>
        </p:nvSpPr>
        <p:spPr>
          <a:xfrm>
            <a:off x="3520440" y="1664208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SaaS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520440" y="1965960"/>
            <a:ext cx="2148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MRR / Churn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LTV : CAC ratio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Expansion revenue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6126480" y="1554480"/>
            <a:ext cx="2514600" cy="1325880"/>
          </a:xfrm>
          <a:prstGeom prst="rect">
            <a:avLst/>
          </a:prstGeom>
          <a:solidFill>
            <a:srgbClr val="F2F5FA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554480"/>
            <a:ext cx="2514600" cy="45720"/>
          </a:xfrm>
          <a:prstGeom prst="rect">
            <a:avLst/>
          </a:prstGeom>
          <a:solidFill>
            <a:srgbClr val="324C8E"/>
          </a:solidFill>
          <a:ln/>
        </p:spPr>
      </p:sp>
      <p:sp>
        <p:nvSpPr>
          <p:cNvPr id="17" name="Text 15"/>
          <p:cNvSpPr/>
          <p:nvPr/>
        </p:nvSpPr>
        <p:spPr>
          <a:xfrm>
            <a:off x="6309360" y="1664208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Mobile App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309360" y="1965960"/>
            <a:ext cx="2148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DAU / MAU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Retention D1/D7/D30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Virality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548640" y="3154680"/>
            <a:ext cx="2514600" cy="1325880"/>
          </a:xfrm>
          <a:prstGeom prst="rect">
            <a:avLst/>
          </a:prstGeom>
          <a:solidFill>
            <a:srgbClr val="F2F5FA"/>
          </a:solidFill>
          <a:ln/>
        </p:spPr>
      </p:sp>
      <p:sp>
        <p:nvSpPr>
          <p:cNvPr id="20" name="Shape 18"/>
          <p:cNvSpPr/>
          <p:nvPr/>
        </p:nvSpPr>
        <p:spPr>
          <a:xfrm>
            <a:off x="548640" y="3154680"/>
            <a:ext cx="2514600" cy="45720"/>
          </a:xfrm>
          <a:prstGeom prst="rect">
            <a:avLst/>
          </a:prstGeom>
          <a:solidFill>
            <a:srgbClr val="3C5E9E"/>
          </a:solidFill>
          <a:ln/>
        </p:spPr>
      </p:sp>
      <p:sp>
        <p:nvSpPr>
          <p:cNvPr id="21" name="Text 19"/>
          <p:cNvSpPr/>
          <p:nvPr/>
        </p:nvSpPr>
        <p:spPr>
          <a:xfrm>
            <a:off x="731520" y="3264408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 Site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731520" y="3566160"/>
            <a:ext cx="2148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 on site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 revenue per visitor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engagement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3337560" y="3154680"/>
            <a:ext cx="2514600" cy="1325880"/>
          </a:xfrm>
          <a:prstGeom prst="rect">
            <a:avLst/>
          </a:prstGeom>
          <a:solidFill>
            <a:srgbClr val="F2F5FA"/>
          </a:solidFill>
          <a:ln/>
        </p:spPr>
      </p:sp>
      <p:sp>
        <p:nvSpPr>
          <p:cNvPr id="24" name="Shape 22"/>
          <p:cNvSpPr/>
          <p:nvPr/>
        </p:nvSpPr>
        <p:spPr>
          <a:xfrm>
            <a:off x="3337560" y="3154680"/>
            <a:ext cx="2514600" cy="45720"/>
          </a:xfrm>
          <a:prstGeom prst="rect">
            <a:avLst/>
          </a:prstGeom>
          <a:solidFill>
            <a:srgbClr val="4670AE"/>
          </a:solidFill>
          <a:ln/>
        </p:spPr>
      </p:sp>
      <p:sp>
        <p:nvSpPr>
          <p:cNvPr id="25" name="Text 23"/>
          <p:cNvSpPr/>
          <p:nvPr/>
        </p:nvSpPr>
        <p:spPr>
          <a:xfrm>
            <a:off x="3520440" y="3264408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UGC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3520440" y="3566160"/>
            <a:ext cx="2148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creators vs consumers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upload rate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Engagement funnel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6126480" y="3154680"/>
            <a:ext cx="2514600" cy="1325880"/>
          </a:xfrm>
          <a:prstGeom prst="rect">
            <a:avLst/>
          </a:prstGeom>
          <a:solidFill>
            <a:srgbClr val="F2F5FA"/>
          </a:solidFill>
          <a:ln/>
        </p:spPr>
      </p:sp>
      <p:sp>
        <p:nvSpPr>
          <p:cNvPr id="28" name="Shape 26"/>
          <p:cNvSpPr/>
          <p:nvPr/>
        </p:nvSpPr>
        <p:spPr>
          <a:xfrm>
            <a:off x="6126480" y="3154680"/>
            <a:ext cx="2514600" cy="45720"/>
          </a:xfrm>
          <a:prstGeom prst="rect">
            <a:avLst/>
          </a:prstGeom>
          <a:solidFill>
            <a:srgbClr val="5082BE"/>
          </a:solidFill>
          <a:ln/>
        </p:spPr>
      </p:sp>
      <p:sp>
        <p:nvSpPr>
          <p:cNvPr id="29" name="Text 27"/>
          <p:cNvSpPr/>
          <p:nvPr/>
        </p:nvSpPr>
        <p:spPr>
          <a:xfrm>
            <a:off x="6309360" y="3264408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Marketplace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6309360" y="3566160"/>
            <a:ext cx="2148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GMV / Take rate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Liquidity (fill rate)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Buyer-seller balance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0916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 Analytics  ·  Croll &amp; Yoskovitz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7772400" y="4709160"/>
            <a:ext cx="914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800" dirty="0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Cohorts, Segments &amp; A/B Testing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2514600" cy="2743200"/>
          </a:xfrm>
          <a:prstGeom prst="rect">
            <a:avLst/>
          </a:prstGeom>
          <a:solidFill>
            <a:srgbClr val="F2F5FA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48640" y="1554480"/>
            <a:ext cx="2514600" cy="4572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737360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Cohort Analysis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2194560"/>
            <a:ext cx="2148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 users by when they signed up.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each group over time.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Reveals whether retention is actually improving — not just masked by new signups.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337560" y="1554480"/>
            <a:ext cx="2514600" cy="2743200"/>
          </a:xfrm>
          <a:prstGeom prst="rect">
            <a:avLst/>
          </a:prstGeom>
          <a:solidFill>
            <a:srgbClr val="F2F5FA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3337560" y="1554480"/>
            <a:ext cx="2514600" cy="4572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2" name="Text 10"/>
          <p:cNvSpPr/>
          <p:nvPr/>
        </p:nvSpPr>
        <p:spPr>
          <a:xfrm>
            <a:off x="3520440" y="1737360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Segmentation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520440" y="2194560"/>
            <a:ext cx="2148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Split users by behavior, source, or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attributes. Different segments often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 entirely different products.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Don't average them together.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126480" y="1554480"/>
            <a:ext cx="2514600" cy="2743200"/>
          </a:xfrm>
          <a:prstGeom prst="rect">
            <a:avLst/>
          </a:prstGeom>
          <a:solidFill>
            <a:srgbClr val="F2F5FA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126480" y="1554480"/>
            <a:ext cx="2514600" cy="4572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6" name="Text 14"/>
          <p:cNvSpPr/>
          <p:nvPr/>
        </p:nvSpPr>
        <p:spPr>
          <a:xfrm>
            <a:off x="6309360" y="1737360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A/B Testing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309360" y="2194560"/>
            <a:ext cx="2148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one change at a time against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baseline. Measure on your OMTM.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Statistical significance matters.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Beware of testing too many things.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F96167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365760"/>
            <a:ext cx="7772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 a Line in the Sand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640080" y="100584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success before you start the experiment. Without a baseline, you can't know if you're winning.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" y="3108960"/>
            <a:ext cx="7863840" cy="0"/>
          </a:xfrm>
          <a:prstGeom prst="line">
            <a:avLst/>
          </a:prstGeom>
          <a:noFill/>
          <a:ln w="38100">
            <a:solidFill>
              <a:srgbClr val="F96167"/>
            </a:solidFill>
            <a:prstDash val="dash"/>
          </a:ln>
        </p:spPr>
      </p:sp>
      <p:sp>
        <p:nvSpPr>
          <p:cNvPr id="6" name="Text 4"/>
          <p:cNvSpPr/>
          <p:nvPr/>
        </p:nvSpPr>
        <p:spPr>
          <a:xfrm>
            <a:off x="6583680" y="283464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Success threshold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40080" y="3337560"/>
            <a:ext cx="2468880" cy="1097280"/>
          </a:xfrm>
          <a:prstGeom prst="rect">
            <a:avLst/>
          </a:prstGeom>
          <a:solidFill>
            <a:srgbClr val="4A3F6B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34290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Below the line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822960" y="374904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Pivot or iterate.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hypothesis is wrong.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3383280" y="3337560"/>
            <a:ext cx="2468880" cy="1097280"/>
          </a:xfrm>
          <a:prstGeom prst="rect">
            <a:avLst/>
          </a:prstGeom>
          <a:solidFill>
            <a:srgbClr val="5A4F7B"/>
          </a:solidFill>
          <a:ln/>
        </p:spPr>
      </p:sp>
      <p:sp>
        <p:nvSpPr>
          <p:cNvPr id="11" name="Text 9"/>
          <p:cNvSpPr/>
          <p:nvPr/>
        </p:nvSpPr>
        <p:spPr>
          <a:xfrm>
            <a:off x="3566160" y="34290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Approaching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566160" y="374904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Tweak and optimize.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Something is working.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6126480" y="3337560"/>
            <a:ext cx="2468880" cy="1097280"/>
          </a:xfrm>
          <a:prstGeom prst="rect">
            <a:avLst/>
          </a:prstGeom>
          <a:solidFill>
            <a:srgbClr val="2E5A6A"/>
          </a:solidFill>
          <a:ln/>
        </p:spPr>
      </p:sp>
      <p:sp>
        <p:nvSpPr>
          <p:cNvPr id="14" name="Text 12"/>
          <p:cNvSpPr/>
          <p:nvPr/>
        </p:nvSpPr>
        <p:spPr>
          <a:xfrm>
            <a:off x="6309360" y="34290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Above the line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309360" y="374904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Double down.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 this channel.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640080" y="1645920"/>
            <a:ext cx="7863840" cy="731520"/>
          </a:xfrm>
          <a:prstGeom prst="rect">
            <a:avLst/>
          </a:prstGeom>
          <a:solidFill>
            <a:srgbClr val="151D45"/>
          </a:solidFill>
          <a:ln/>
        </p:spPr>
      </p:sp>
      <p:sp>
        <p:nvSpPr>
          <p:cNvPr id="17" name="Shape 15"/>
          <p:cNvSpPr/>
          <p:nvPr/>
        </p:nvSpPr>
        <p:spPr>
          <a:xfrm>
            <a:off x="640080" y="1645920"/>
            <a:ext cx="64008" cy="731520"/>
          </a:xfrm>
          <a:prstGeom prst="rect">
            <a:avLst/>
          </a:prstGeom>
          <a:solidFill>
            <a:srgbClr val="F9E795"/>
          </a:solidFill>
          <a:ln/>
        </p:spPr>
      </p:sp>
      <p:sp>
        <p:nvSpPr>
          <p:cNvPr id="18" name="Text 16"/>
          <p:cNvSpPr/>
          <p:nvPr/>
        </p:nvSpPr>
        <p:spPr>
          <a:xfrm>
            <a:off x="1005840" y="1737360"/>
            <a:ext cx="7132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"Am I good enough?" — The most important question. And you can only answer it if you drew the line beforehand.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365760"/>
            <a:ext cx="7772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Takeaways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640080" y="1234440"/>
            <a:ext cx="365760" cy="36576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234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188720" y="123444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 lying to yourself. Data is the counterweight to entrepreneurial delusion.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40080" y="1801368"/>
            <a:ext cx="365760" cy="36576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80136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188720" y="1801368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your One Metric That Matters — and know it changes with each stage.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40080" y="2368296"/>
            <a:ext cx="365760" cy="36576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23682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188720" y="2368296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don't build a product; you build tests against customer hypotheses.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40080" y="2935224"/>
            <a:ext cx="365760" cy="36576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29352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188720" y="2935224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 data-informed, not data-driven. Metrics narrow the field; gut picks the direction.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40080" y="3502152"/>
            <a:ext cx="365760" cy="36576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350215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188720" y="3502152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Cohorts &gt; totals. Averages lie. Segment by behavior and time.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40080" y="4069080"/>
            <a:ext cx="365760" cy="36576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20" name="Text 18"/>
          <p:cNvSpPr/>
          <p:nvPr/>
        </p:nvSpPr>
        <p:spPr>
          <a:xfrm>
            <a:off x="640080" y="40690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1188720" y="406908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 a line in the sand before every experiment. Define what 'good' looks like.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640080" y="4663440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Lean Analytics  ·  Croll &amp; Yoskovitz  ·  O'Reilly 2013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ideaShell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Lean Analytics Key Messages</dc:title>
  <dc:subject>PptxGenJS Presentation</dc:subject>
  <dc:creator>ideaShell</dc:creator>
  <cp:lastModifiedBy>ideaShell</cp:lastModifiedBy>
  <cp:revision>1</cp:revision>
  <dcterms:created xsi:type="dcterms:W3CDTF">2026-07-08T03:24:30Z</dcterms:created>
  <dcterms:modified xsi:type="dcterms:W3CDTF">2026-07-08T03:24:30Z</dcterms:modified>
</cp:coreProperties>
</file>