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Size ($Bn)</c:v>
                </c:pt>
              </c:strCache>
            </c:strRef>
          </c:tx>
          <c:spPr>
            <a:solidFill>
              <a:srgbClr val="FF6B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2019</c:v>
                  </c:pt>
                  <c:pt idx="1">
                    <c:v>2021</c:v>
                  </c:pt>
                  <c:pt idx="2">
                    <c:v>2023</c:v>
                  </c:pt>
                  <c:pt idx="3">
                    <c:v>2025</c:v>
                  </c:pt>
                  <c:pt idx="4">
                    <c:v>2027E</c:v>
                  </c:pt>
                  <c:pt idx="5">
                    <c:v>2029E</c:v>
                  </c:pt>
                  <c:pt idx="6">
                    <c:v>2032E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</c:v>
                </c:pt>
                <c:pt idx="1">
                  <c:v>1.2</c:v>
                </c:pt>
                <c:pt idx="2">
                  <c:v>1.5</c:v>
                </c:pt>
                <c:pt idx="3">
                  <c:v>7.5</c:v>
                </c:pt>
                <c:pt idx="4">
                  <c:v>9.5</c:v>
                </c:pt>
                <c:pt idx="5">
                  <c:v>11.5</c:v>
                </c:pt>
                <c:pt idx="6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8B8B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2D333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8B8B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161B22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6B6B"/>
              </a:solidFill>
              <a:effectLst/>
            </c:spPr>
          </c:dPt>
          <c:dPt>
            <c:idx val="1"/>
            <c:bubble3D val="0"/>
            <c:spPr>
              <a:solidFill>
                <a:srgbClr val="4ECDC4"/>
              </a:solidFill>
              <a:effectLst/>
            </c:spPr>
          </c:dPt>
          <c:dPt>
            <c:idx val="2"/>
            <c:bubble3D val="0"/>
            <c:spPr>
              <a:solidFill>
                <a:srgbClr val="FFD93D"/>
              </a:solidFill>
              <a:effectLst/>
            </c:spPr>
          </c:dPt>
          <c:dPt>
            <c:idx val="3"/>
            <c:bubble3D val="0"/>
            <c:spPr>
              <a:solidFill>
                <a:srgbClr val="8B8B8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Asia-Pacific</c:v>
                </c:pt>
                <c:pt idx="1">
                  <c:v>North America</c:v>
                </c:pt>
                <c:pt idx="2">
                  <c:v>Europe</c:v>
                </c:pt>
                <c:pt idx="3">
                  <c:v>Rest of World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28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111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73152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22860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GLOBAL DESIGNER TOY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640080" y="288036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INDUSTRY REPORT 2026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3200400" y="3657600"/>
            <a:ext cx="2743200" cy="27432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8B8B"/>
                </a:solidFill>
              </a:rPr>
              <a:t>Market Analysis · Competitive Landscape · Consumer Trends · Strategic Outlook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91440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July 2026  |  ideaShell Research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Executive Summary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7863840" cy="71323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335024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54480" y="1298448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Market valued at $7-9B in 2025-2026, growing at 9-12% CAGR toward $13-22B by early 2030s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40080" y="2057400"/>
            <a:ext cx="7863840" cy="71323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03704"/>
            <a:ext cx="411480" cy="4114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54480" y="2167128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Asia-Pacific leads (42%), but North America and Europe are the fastest-growing Western markets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40080" y="2926080"/>
            <a:ext cx="7863840" cy="71323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072384"/>
            <a:ext cx="411480" cy="411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54480" y="3035808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Three structural drivers: premiumisation, Asian pop culture exports, and social-media-fueled discovery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640080" y="3794760"/>
            <a:ext cx="7863840" cy="71323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941064"/>
            <a:ext cx="411480" cy="4114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54480" y="3904488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Key risks: US-China tariff volatility, single-IP concentration, and counterfeit proliferation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Market Size &amp; Growth Trajectory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2468880" cy="13716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0080" y="137160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$7-9B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640080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Market Size (2025-26)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383280" y="1188720"/>
            <a:ext cx="2468880" cy="13716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383280" y="137160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9-12%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3383280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Annual Growth Rate (CAGR)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1188720"/>
            <a:ext cx="2468880" cy="13716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126480" y="137160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D9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$13-22B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126480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Projected by 2031-2034</a:t>
            </a:r>
            <a:endParaRPr lang="en-US" sz="1000" dirty="0"/>
          </a:p>
        </p:txBody>
      </p:sp>
      <p:graphicFrame>
        <p:nvGraphicFramePr>
          <p:cNvPr id="15" name="Chart 0" descr=""/>
          <p:cNvGraphicFramePr/>
          <p:nvPr/>
        </p:nvGraphicFramePr>
        <p:xfrm>
          <a:off x="640080" y="2788920"/>
          <a:ext cx="7863840" cy="1783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Regional Revenue Breakdown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274320" y="1188720"/>
          <a:ext cx="402336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4754880" y="11887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China dominates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754880" y="15544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Domestic collectible toy market growing at 35% CAGR; Pop Mart leads with 44% revenue from overseas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75488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Americas surging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754880" y="274320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Pop Mart's Americas revenue up 748% in 2025; 72 US stores, targeting 100+ in 2026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4754880" y="35661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Europe emerging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754880" y="393192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Pop Mart establishing London HQ; 27 new stores planned; &lt;3.4% of revenue today but fastest % growth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Key Trend: Blind Box as Social Media Engine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4114800" cy="32004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196596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Not just packaging — a distribution mechanism structurally compatible with viral social circulation.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14400" y="2743200"/>
            <a:ext cx="3566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Mystery → anticipation → reveal → share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Pop Mart: completable 8-12 figure series vs. Funko's infinite catalogue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Unboxing content measurably increases purchase intent (peer-reviewed)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Structural scarcity through randomness, not artificial limits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120640" y="1188720"/>
            <a:ext cx="3383280" cy="3200400"/>
          </a:xfrm>
          <a:prstGeom prst="rect">
            <a:avLst/>
          </a:prstGeom>
          <a:solidFill>
            <a:srgbClr val="FF6B6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5120640" y="164592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46.7%</a:t>
            </a:r>
            <a:endParaRPr lang="en-US" sz="4800" dirty="0"/>
          </a:p>
        </p:txBody>
      </p:sp>
      <p:sp>
        <p:nvSpPr>
          <p:cNvPr id="12" name="Text 9"/>
          <p:cNvSpPr/>
          <p:nvPr/>
        </p:nvSpPr>
        <p:spPr>
          <a:xfrm>
            <a:off x="5120640" y="265176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of global art toy sales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now via e-commerce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126480" y="3200400"/>
            <a:ext cx="1371600" cy="2743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5120640" y="3474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Unboxing = free marketing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Key Trend: Phygital Convergence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7863840" cy="10058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45920" y="1261872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NFC Authentication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645920" y="162763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8B8B"/>
                </a:solidFill>
              </a:rPr>
              <a:t>Mighty Jaxx embeds NFC chips in physical products. Scan to verify authenticity, unlock digital content, and build customer profiles.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2377440"/>
            <a:ext cx="7863840" cy="10058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60604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45920" y="2450592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Blockchain Provenance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645920" y="28163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8B8B"/>
                </a:solidFill>
              </a:rPr>
              <a:t>NFT-backed certificates of authenticity provide immutable ownership records. Growing standard for premium releases and secondary market trust.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40080" y="3566160"/>
            <a:ext cx="7863840" cy="10058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794760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45920" y="3639312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AR + Digital Twins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1645920" y="400507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8B8B"/>
                </a:solidFill>
              </a:rPr>
              <a:t>Companion apps and AR filters extend engagement beyond the unboxing moment. In-game cosmetics bridge physical and digital ownership.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Key Trend: Emotional Consumption Over Utility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188720"/>
            <a:ext cx="548640" cy="5486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18872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These are functionally useless objects. People buy them for joy, comfort, nostalgia, and identity.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2011680"/>
            <a:ext cx="1828800" cy="14630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40080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42%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40080" y="28803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IP itself is the #1 purchase trigger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2697480" y="2011680"/>
            <a:ext cx="1828800" cy="14630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2697480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58%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2697480" y="28803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Consumers are female (China market)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4754880" y="2011680"/>
            <a:ext cx="1828800" cy="14630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4754880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D9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80%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4754880" y="28803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Under 35 in collectible communities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6812280" y="2011680"/>
            <a:ext cx="1828800" cy="14630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812280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8B8B8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95%</a:t>
            </a:r>
            <a:endParaRPr lang="en-US" sz="3000" dirty="0"/>
          </a:p>
        </p:txBody>
      </p:sp>
      <p:sp>
        <p:nvSpPr>
          <p:cNvPr id="19" name="Text 16"/>
          <p:cNvSpPr/>
          <p:nvPr/>
        </p:nvSpPr>
        <p:spPr>
          <a:xfrm>
            <a:off x="6812280" y="28803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Spend ≤20% of discretionary income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640080" y="3749040"/>
            <a:ext cx="7863840" cy="64008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914400" y="3794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ECDC4"/>
                </a:solidFill>
              </a:rPr>
              <a:t>"Kidulting" is now mainstream among Gen Z and Millennials — buying toys for yourself is normative, not niche. Driven by economic uncertainty, social media overload, and the revaluation of play as self-care.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Competitive Landscape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188720"/>
          <a:ext cx="78638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743200"/>
                <a:gridCol w="1371600"/>
                <a:gridCol w="210312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Brand</a:t>
                      </a:r>
                      <a:endParaRPr lang="en-US" sz="11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B6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Strategy</a:t>
                      </a:r>
                      <a:endParaRPr lang="en-US" sz="11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B6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Price Range</a:t>
                      </a:r>
                      <a:endParaRPr lang="en-US" sz="11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B6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Key Risk</a:t>
                      </a:r>
                      <a:endParaRPr lang="en-US" sz="11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B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Pop Mart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 IP + global retail rollout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$10–100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6B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Single-IP concentration (Labubu)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Medicom / KAWS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Luxury art collabs + ultra-limited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$100–$10K+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6B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Accessibility / volume ceiling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Funko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License everything → premium pivot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$10–50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6B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Financial stability + catalogue bloat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Mighty Jaxx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Phygital NFC + mass + super-premium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$15–500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6B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Scaling operations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Superplastic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Digital-native + artist collabs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$12–100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FF6B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Character IP stickiness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D33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B22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40080" y="402336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Combined Pop Mart + Funko market share: ~25-30%. Bandai Namco, Hasbro, Mattel compete via franchise ownership.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Deep Dive: Pop Mart — From Beijing to Global Powerhouse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4389120" cy="32004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37160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54480" y="14173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D9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2025 Revenue: ~$5.1B  |  Net profit: +400% YoY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14400" y="19659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291.9%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2651760" y="1965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Overseas revenue growth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914400" y="244144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748.4%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651760" y="244144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Americas revenue surge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914400" y="2916936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44%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2651760" y="291693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Revenue from outside China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914400" y="339242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72→100+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2651760" y="339242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US stores by end of 2026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914400" y="3867912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London HQ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2651760" y="386791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European operations hub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5394960" y="1188720"/>
            <a:ext cx="3108960" cy="32004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5669280" y="13716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WHY IT WORKS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5669280" y="192024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Blind box structural scarcity vs. artificial limits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5669280" y="2359152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Completable 8-12 figure series sustains motivation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5669280" y="2798064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IP ownership captures full margin + enables brand extensions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5669280" y="3236976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Flagship stores as brand embassies (200 sqm minimum)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5669280" y="3675888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Diversifying production: Vietnam + SE Asia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Case Study: Funko — The Perils of Infinite Catalogue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3840480" cy="22860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14400" y="13716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RISE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1828800"/>
            <a:ext cx="3291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2021: $68M net income (595% increase)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1 billion units sold cumulatively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Licensed every franchise imaginable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Ubiquitous retail: Walmart, specialty, stadiums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188720"/>
            <a:ext cx="3840480" cy="22860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937760" y="13716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FALL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7760" y="1828800"/>
            <a:ext cx="3291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2023: $154M net loss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2025: "Going concern" warning issued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Infinite catalogue = uncompletable = collector fatigue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</a:rPr>
              <a:t>No owned IP — competes on volume, not margin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0080" y="3749040"/>
            <a:ext cx="7863840" cy="64008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914400" y="3794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ECDC4"/>
                </a:solidFill>
              </a:rPr>
              <a:t>New strategy: "Make Culture Pop!" — premium blind boxes (Pop Mystery), sports partnerships, entertainment anchor IPs. Turnaround in progress but unproven.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Case Study: Mighty Jaxx — Solving Trust with Technology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4572000" cy="32004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37160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54480" y="14173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PHYGITAL PIONEER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14400" y="192024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Singapore-based. Proprietary NFC platform. 24,000+ retail points globally. Dual-track: mass-market + SuperKraft premium label.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14400" y="2560320"/>
            <a:ext cx="4023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NFC chip in every product → scan to authenticate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Transforms anti-counterfeiting from cost center → revenue driver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Unlocks digital content, builds customer LTV data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</a:rPr>
              <a:t>Expanding US and European offices for localization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486400" y="1188720"/>
            <a:ext cx="3017520" cy="3200400"/>
          </a:xfrm>
          <a:prstGeom prst="rect">
            <a:avLst/>
          </a:prstGeom>
          <a:solidFill>
            <a:srgbClr val="FF6B6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5669280" y="14630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5-YEAR VISION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669280" y="192024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FFFFF"/>
                </a:solidFill>
              </a:rPr>
              <a:t>"Solidify position as a pop culture leader in both products and experiences across hundreds of portfolio IPs, delivering joy to customers around the world."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669280" y="30175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— Jackson Aw, CEO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Purchase Psychology: Why Consumers Keep Buying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3749040" cy="16002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37160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135331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Gambling Psychology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68680" y="18288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Randomized blind box creates expectation → satisfaction cycle. "Experiencing fun again" becomes core repeat-purchase motivator. Confirmed by peer-reviewed consumer research.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754880" y="1188720"/>
            <a:ext cx="3749040" cy="16002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137160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86400" y="135331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Emotional Value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983480" y="18288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Blind-box uncertainty shapes perceived emotional value, increasing purchase intention. Happiness comes from anticipation + reveal, not the object's function.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640080" y="3017520"/>
            <a:ext cx="3749040" cy="16002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20040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71600" y="318211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Community Belonging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868680" y="36576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Offline exchanges + online sharing create purchase → share → repurchase loop. Consumers buy to participate in shared cultural moments, not just for themselves.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4754880" y="3017520"/>
            <a:ext cx="3749040" cy="160020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3200400"/>
            <a:ext cx="365760" cy="36576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486400" y="318211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Completion Satisfaction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4983480" y="36576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Completable 8-12 figure series sustain motivation. Unlike infinite catalogues, achievable goals keep collectors engaged without fatigue.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Supply Chain &amp; Tariff Headwinds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18872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23444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US-China trade tensions are the #1 operational risk for the global toy industry in 2026.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40080" y="1828800"/>
            <a:ext cx="7863840" cy="59436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914400" y="18745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Tariffs reached 145% at peak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914400" y="21488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Rolled back after Geneva truce (May 2025), but environment remains volatile. Supreme Court ruling pending.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2560320"/>
            <a:ext cx="7863840" cy="59436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914400" y="2606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60%+ of small toy businesses hit hard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914400" y="28803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Many forced to raise prices or cut margins. Some manufacturers nearly collapsed during peak tariff period.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40080" y="3291840"/>
            <a:ext cx="7863840" cy="59436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914400" y="33375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Industry response: resilience over cost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914400" y="361188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Diversification to Vietnam, India, Mexico. Reshoring to US remains infeasible for most toy categories.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640080" y="4023360"/>
            <a:ext cx="7863840" cy="59436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914400" y="40690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ECDC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Pop Mart's move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914400" y="43434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Diversified production across Vietnam + Southeast Asia. Shifting focus to supply-chain efficiency over tariff strategy.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Strategic Takeaways for Market Entry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2468880" cy="16916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0080" y="12801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77240" y="1737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IP is the primary commercial lever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77240" y="210312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42% of buyers cite the IP itself as the decisive trigger. Invest in original character development. Licensing is a commodity; owned IP is a moat.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37560" y="1188720"/>
            <a:ext cx="2468880" cy="16916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337560" y="12801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474720" y="1737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Design for shareability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474720" y="210312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If your product doesn't photograph well and can't generate unboxing content, you are invisible. Engineer the "moment of reveal."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035040" y="1188720"/>
            <a:ext cx="2468880" cy="16916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035040" y="12801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172200" y="1737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Make collections completable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172200" y="210312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8-12 figure series with clear rarity tiers outperforms an infinite catalogue. Completion satisfaction &gt; perpetual FOMO.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40080" y="3063240"/>
            <a:ext cx="2468880" cy="16916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40080" y="31546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777240" y="3611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Phygital is now baseline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77240" y="3977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NFC authentication, digital twins, AR companions — pick at least one. Technology cost is falling; trust premium is rising.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337560" y="3063240"/>
            <a:ext cx="2468880" cy="16916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337560" y="31546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3474720" y="3611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Supply chain resilience over cost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474720" y="3977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Diversify manufacturing across at least two regions (Vietnam, India, Mexico). Tariff volatility is not going away.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035040" y="3063240"/>
            <a:ext cx="2468880" cy="1691640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035040" y="31546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06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6172200" y="3611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Community as infrastructure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172200" y="3977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Treat collectors as co-creators. Discord servers, offline meetups, and creator collaborations build retention that ads can't buy.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7863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Key Risks to Monitor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960120"/>
            <a:ext cx="914400" cy="36576"/>
          </a:xfrm>
          <a:prstGeom prst="rect">
            <a:avLst/>
          </a:prstGeom>
          <a:solidFill>
            <a:srgbClr val="4ECDC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6634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Global Designer Toy Industry Report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188720"/>
            <a:ext cx="7863840" cy="57607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298448"/>
            <a:ext cx="347472" cy="347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12344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US-China Tariff Re-escalation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0" y="12344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Could reset the entire cost structure. Legal challenges pending; Supreme Court decision could be decisive.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40080" y="1901952"/>
            <a:ext cx="7863840" cy="57607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11680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63040" y="194767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Single-IP Concentration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572000" y="1947672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Labubu accounts for disproportionate share of Pop Mart revenue. HSBC trimmed forecasts on this risk.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640080" y="2615184"/>
            <a:ext cx="7863840" cy="57607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24912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63040" y="266090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Counterfeit Proliferation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4572000" y="266090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Erodes premium pricing power in emerging markets. Mighty Jaxx's NFC approach is one viable countermeasure.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640080" y="3328416"/>
            <a:ext cx="7863840" cy="57607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438144"/>
            <a:ext cx="347472" cy="3474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63040" y="337413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Collector Fatigue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4572000" y="337413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Blind-box saturation could lead to diminishing emotional returns. Category needs to prove staying power beyond the hype cycle.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640080" y="4041648"/>
            <a:ext cx="7863840" cy="576072"/>
          </a:xfrm>
          <a:prstGeom prst="rect">
            <a:avLst/>
          </a:prstGeom>
          <a:solidFill>
            <a:srgbClr val="161B22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151376"/>
            <a:ext cx="347472" cy="34747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63040" y="408736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6B6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Regulatory Risk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4572000" y="408736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8B8B"/>
                </a:solidFill>
              </a:rPr>
              <a:t>Gambling-adjacent blind-box mechanics attracting consumer protection scrutiny, especially in European markets.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111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64008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228600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DESIGNER TOY MARKET IS NOT A FAD.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4008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4ECDC4"/>
                </a:solidFill>
              </a:rPr>
              <a:t>It is a structural shift in how art, commerce, and culture intersect.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200400" y="3474720"/>
            <a:ext cx="2743200" cy="27432"/>
          </a:xfrm>
          <a:prstGeom prst="rect">
            <a:avLst/>
          </a:prstGeom>
          <a:solidFill>
            <a:srgbClr val="FF6B6B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7490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8B8B"/>
                </a:solidFill>
              </a:rPr>
              <a:t>The brands that win will own their IP, design for shareability,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8B8B"/>
                </a:solidFill>
              </a:rPr>
              <a:t>and treat community as infrastructure — not an afterthought.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91440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8B8B"/>
                </a:solidFill>
              </a:rPr>
              <a:t>ideaShell Research  ·  July 2026  ·  28 cited sources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ideaShell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Designer Toy Industry Report 2026</dc:title>
  <dc:subject>PptxGenJS Presentation</dc:subject>
  <dc:creator>ideaShell</dc:creator>
  <cp:lastModifiedBy>ideaShell</cp:lastModifiedBy>
  <cp:revision>1</cp:revision>
  <dcterms:created xsi:type="dcterms:W3CDTF">2026-07-10T09:12:10Z</dcterms:created>
  <dcterms:modified xsi:type="dcterms:W3CDTF">2026-07-10T09:12:10Z</dcterms:modified>
</cp:coreProperties>
</file>